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90" r:id="rId2"/>
    <p:sldId id="291" r:id="rId3"/>
    <p:sldId id="292" r:id="rId4"/>
    <p:sldId id="259" r:id="rId5"/>
    <p:sldId id="263" r:id="rId6"/>
    <p:sldId id="260" r:id="rId7"/>
    <p:sldId id="267" r:id="rId8"/>
    <p:sldId id="262" r:id="rId9"/>
    <p:sldId id="268" r:id="rId10"/>
    <p:sldId id="269" r:id="rId11"/>
    <p:sldId id="294" r:id="rId12"/>
    <p:sldId id="284" r:id="rId13"/>
    <p:sldId id="298" r:id="rId14"/>
    <p:sldId id="270" r:id="rId15"/>
    <p:sldId id="275" r:id="rId16"/>
    <p:sldId id="274" r:id="rId17"/>
    <p:sldId id="296" r:id="rId18"/>
    <p:sldId id="273" r:id="rId19"/>
    <p:sldId id="277" r:id="rId20"/>
    <p:sldId id="266" r:id="rId21"/>
    <p:sldId id="281" r:id="rId22"/>
    <p:sldId id="282" r:id="rId23"/>
    <p:sldId id="285" r:id="rId24"/>
    <p:sldId id="278" r:id="rId25"/>
    <p:sldId id="283" r:id="rId26"/>
    <p:sldId id="286" r:id="rId27"/>
    <p:sldId id="297" r:id="rId28"/>
    <p:sldId id="287" r:id="rId29"/>
    <p:sldId id="288" r:id="rId30"/>
    <p:sldId id="299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631B-5F29-4B16-86AE-79B1953BF5BD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93FAD7-08AE-4007-8B0F-5BDF6965FC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062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FAD7-08AE-4007-8B0F-5BDF6965FC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34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কয়েকটি</a:t>
            </a:r>
            <a:r>
              <a:rPr lang="en-US" dirty="0" smtClean="0"/>
              <a:t> </a:t>
            </a:r>
            <a:r>
              <a:rPr lang="en-US" dirty="0" err="1" smtClean="0"/>
              <a:t>প্রয়োজনীয়</a:t>
            </a:r>
            <a:r>
              <a:rPr lang="en-US" dirty="0" smtClean="0"/>
              <a:t> </a:t>
            </a:r>
            <a:r>
              <a:rPr lang="en-US" dirty="0" err="1" smtClean="0"/>
              <a:t>ওয়েব</a:t>
            </a:r>
            <a:r>
              <a:rPr lang="en-US" baseline="0" dirty="0" err="1" smtClean="0"/>
              <a:t>সাইট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জ্ঞাল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লাভ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</a:t>
            </a:r>
            <a:r>
              <a:rPr lang="en-US" baseline="0" dirty="0" smtClean="0"/>
              <a:t>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FAD7-08AE-4007-8B0F-5BDF6965FC3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7227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সার্চ</a:t>
            </a:r>
            <a:r>
              <a:rPr lang="bn-BD" baseline="0" dirty="0" smtClean="0"/>
              <a:t> ইঞ্জিন সম্পর্কে ধারণা দিতে হবে।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FAD7-08AE-4007-8B0F-5BDF6965FC3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0278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জনপ্রিয়</a:t>
            </a:r>
            <a:r>
              <a:rPr lang="bn-BD" baseline="0" dirty="0" smtClean="0"/>
              <a:t> ওয়েবসাইট গুলির বর্ণনা দিতে পারবে।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FAD7-08AE-4007-8B0F-5BDF6965FC3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8669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ইউকিপিডিয়া</a:t>
            </a:r>
            <a:r>
              <a:rPr lang="bn-BD" baseline="0" dirty="0" smtClean="0"/>
              <a:t> সম্পর্কে ধারণা লাভ করবে।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FAD7-08AE-4007-8B0F-5BDF6965FC3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563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FAD7-08AE-4007-8B0F-5BDF6965FC3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8775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টিগার এনিমেশন</a:t>
            </a:r>
            <a:r>
              <a:rPr lang="bn-BD" baseline="0" dirty="0" smtClean="0"/>
              <a:t> দেওয়া হয়েছে উত্তরের উপর ক্লিক করতে হবে।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FAD7-08AE-4007-8B0F-5BDF6965FC3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83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শিক্ষার্থীরা</a:t>
            </a:r>
            <a:r>
              <a:rPr lang="bn-BD" baseline="0" dirty="0" smtClean="0"/>
              <a:t> কয়েকটি ওয়েবসাইটের ছবি দেখে চেনানোর মাধ্যমে পাঠ ঘোষণা করা হবে।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FAD7-08AE-4007-8B0F-5BDF6965FC3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81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কম্পিউটার</a:t>
            </a:r>
            <a:r>
              <a:rPr lang="bn-BD" baseline="0" dirty="0" smtClean="0"/>
              <a:t> </a:t>
            </a:r>
            <a:r>
              <a:rPr lang="bn-BD" dirty="0" smtClean="0"/>
              <a:t>নেটওয়ার্কের</a:t>
            </a:r>
            <a:r>
              <a:rPr lang="bn-BD" baseline="0" dirty="0" smtClean="0"/>
              <a:t> ছবির মাধ্যমে শিক্ষার্থীরা নেটওয়ার্কের ধারণা লাভ করবে।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FAD7-08AE-4007-8B0F-5BDF6965FC3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68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কম্পিউটার</a:t>
            </a:r>
            <a:r>
              <a:rPr lang="bn-BD" baseline="0" dirty="0" smtClean="0"/>
              <a:t> কীভাবে যুক্ত থাকে কাষ্টমপথের মাধ্যমে বোঝানো হয়েছে।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FAD7-08AE-4007-8B0F-5BDF6965FC3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821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ওয়েবসাইট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সম্পর্কে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জ্ঞান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লাভ</a:t>
            </a:r>
            <a:r>
              <a:rPr lang="en-US" baseline="0" dirty="0" smtClean="0"/>
              <a:t> </a:t>
            </a:r>
            <a:r>
              <a:rPr lang="en-US" baseline="0" dirty="0" err="1" smtClean="0"/>
              <a:t>করবে</a:t>
            </a:r>
            <a:r>
              <a:rPr lang="en-US" baseline="0" dirty="0" smtClean="0"/>
              <a:t>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FAD7-08AE-4007-8B0F-5BDF6965FC3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450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একটি</a:t>
            </a:r>
            <a:r>
              <a:rPr lang="bn-BD" baseline="0" dirty="0" smtClean="0"/>
              <a:t> বিশ্ববিদ্যালয়ের ওয়েবসাইটে সাধারণত কী থাকে সেটি বর্ণনা করতে পারবে।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FAD7-08AE-4007-8B0F-5BDF6965FC3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349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জোড়ায়</a:t>
            </a:r>
            <a:r>
              <a:rPr lang="bn-BD" baseline="0" dirty="0" smtClean="0"/>
              <a:t> কাজের মাধ্যমে শিক্ষার্থীদের মেধা যাচাই করতে হবে।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FAD7-08AE-4007-8B0F-5BDF6965FC3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36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কয়েকটি ওয়েব</a:t>
            </a:r>
            <a:r>
              <a:rPr lang="bn-BD" baseline="0" dirty="0" smtClean="0"/>
              <a:t>সাইটের বর্ণনা দেওয়া হবে।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FAD7-08AE-4007-8B0F-5BDF6965FC3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3412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অনলাইন</a:t>
            </a:r>
            <a:r>
              <a:rPr lang="bn-BD" baseline="0" dirty="0" smtClean="0"/>
              <a:t> মার্কেটিং সম্পর্কে ধারণা লাভ করবে।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93FAD7-08AE-4007-8B0F-5BDF6965FC3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248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1828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15200" y="0"/>
            <a:ext cx="1828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7000" y="-114300"/>
            <a:ext cx="1828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200900" y="4914900"/>
            <a:ext cx="18288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7985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259700-AC93-4FAD-BAA5-1DC01D398E6D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0C5F65-08DA-45B1-B803-730253AD0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58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259700-AC93-4FAD-BAA5-1DC01D398E6D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0C5F65-08DA-45B1-B803-730253AD0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225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7CC9BC7-DE40-4263-8C90-4998EE8F5186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0B2F98-6021-426B-B9F8-7EFC1F7DB7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318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545" y="1"/>
            <a:ext cx="9100457" cy="687977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52400" y="152400"/>
            <a:ext cx="8839200" cy="6553200"/>
          </a:xfrm>
          <a:prstGeom prst="rect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2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259700-AC93-4FAD-BAA5-1DC01D398E6D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0C5F65-08DA-45B1-B803-730253AD0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895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259700-AC93-4FAD-BAA5-1DC01D398E6D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0C5F65-08DA-45B1-B803-730253AD0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86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259700-AC93-4FAD-BAA5-1DC01D398E6D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0C5F65-08DA-45B1-B803-730253AD0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705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259700-AC93-4FAD-BAA5-1DC01D398E6D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0C5F65-08DA-45B1-B803-730253AD0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92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259700-AC93-4FAD-BAA5-1DC01D398E6D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0C5F65-08DA-45B1-B803-730253AD0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00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259700-AC93-4FAD-BAA5-1DC01D398E6D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0C5F65-08DA-45B1-B803-730253AD0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996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259700-AC93-4FAD-BAA5-1DC01D398E6D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0C5F65-08DA-45B1-B803-730253AD0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20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E259700-AC93-4FAD-BAA5-1DC01D398E6D}" type="datetimeFigureOut">
              <a:rPr lang="en-US" smtClean="0"/>
              <a:t>8/10/2016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0C5F65-08DA-45B1-B803-730253AD01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210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24"/>
            <a:ext cx="14478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96200" y="0"/>
            <a:ext cx="14478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3188" y="-90487"/>
            <a:ext cx="14478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605712" y="5319712"/>
            <a:ext cx="14478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2134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mp3haat.com/" TargetMode="Externa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935867"/>
            <a:ext cx="7307705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পাঠটি শ্রেণিকক্ষে উপস্থাপনের 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প্রয়োজনীয়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পরামর্শ ও দিক-</a:t>
            </a:r>
            <a:r>
              <a:rPr lang="en-US" sz="3200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নির্দেশনা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Slide Note 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 দেয়া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আছে</a:t>
            </a:r>
            <a:r>
              <a:rPr lang="en-US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bn-BD" sz="32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উপস্থাপনের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পূর্বে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সম্মানিত শিক্ষকগণ </a:t>
            </a:r>
            <a:r>
              <a:rPr lang="en-US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'</a:t>
            </a:r>
            <a:r>
              <a:rPr lang="en-US" sz="3200" dirty="0" err="1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স্লাইড-নোটগুলো</a:t>
            </a:r>
            <a:r>
              <a:rPr lang="bn-BD" sz="3200" dirty="0" smtClean="0">
                <a:solidFill>
                  <a:srgbClr val="FF0000"/>
                </a:solidFill>
                <a:latin typeface="NikoshBAN" pitchFamily="2" charset="0"/>
                <a:cs typeface="NikoshBAN" pitchFamily="2" charset="0"/>
              </a:rPr>
              <a:t>'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>
                <a:latin typeface="NikoshBAN" pitchFamily="2" charset="0"/>
                <a:cs typeface="NikoshBAN" pitchFamily="2" charset="0"/>
              </a:rPr>
              <a:t>দেখে</a:t>
            </a:r>
            <a:r>
              <a:rPr lang="en-US" sz="3200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নি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বেন এবং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F</a:t>
            </a:r>
            <a:r>
              <a:rPr lang="en-US" sz="3200" dirty="0" smtClean="0"/>
              <a:t>5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চেপে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পাঠটি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উপস্থাপন শুরু করতে পারেন।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পাশাপাশি আপনার নিজস্ব চিন্তা-চেতনা কনটেন্টকে আরো বেশী ফলপ্রসু করবে আশা করি</a:t>
            </a:r>
            <a:r>
              <a:rPr lang="bn-BD" sz="3200" dirty="0" smtClean="0">
                <a:solidFill>
                  <a:srgbClr val="00B050"/>
                </a:solidFill>
                <a:latin typeface="NikoshBAN" pitchFamily="2" charset="0"/>
                <a:cs typeface="NikoshBAN" pitchFamily="2" charset="0"/>
              </a:rPr>
              <a:t>...</a:t>
            </a:r>
            <a:endParaRPr lang="en-US" sz="3200" dirty="0">
              <a:solidFill>
                <a:srgbClr val="00B05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4401" y="838200"/>
            <a:ext cx="7307705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এই স্লাইডটি সম্মানিত শিক্ষকবৃন্দের জন্য।</a:t>
            </a:r>
          </a:p>
          <a:p>
            <a:pPr algn="ctr"/>
            <a:r>
              <a:rPr lang="bn-BD" sz="4000" dirty="0" smtClean="0">
                <a:latin typeface="NikoshBAN" pitchFamily="2" charset="0"/>
                <a:cs typeface="NikoshBAN" pitchFamily="2" charset="0"/>
              </a:rPr>
              <a:t>তাই স্লাইডটি হাইড অবস্থায় আছে।</a:t>
            </a:r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43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90600" y="95071"/>
            <a:ext cx="7010400" cy="1200329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কম্পিউটারের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নিজে</a:t>
            </a: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অন্যের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সামনে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তুলে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ধরার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ব্যবস্থা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হল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ওয়েবসাইট</a:t>
            </a:r>
            <a:r>
              <a:rPr lang="en-US" sz="36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6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1" y="1447800"/>
            <a:ext cx="4267199" cy="4800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47800"/>
            <a:ext cx="4391026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078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Motiar D. Content\Class VI\New folder\les_5- P_4\Capture 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78518"/>
            <a:ext cx="4038600" cy="4765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Vertical Scroll 6"/>
          <p:cNvSpPr/>
          <p:nvPr/>
        </p:nvSpPr>
        <p:spPr>
          <a:xfrm>
            <a:off x="4648200" y="1178517"/>
            <a:ext cx="4495800" cy="4765081"/>
          </a:xfrm>
          <a:prstGeom prst="verticalScroll">
            <a:avLst>
              <a:gd name="adj" fmla="val 947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BD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সাধারণত একটি বিশ্ববিদ্যালয়ে ওয়েবসাইটে যে যে তথ্য থাকে:</a:t>
            </a:r>
          </a:p>
          <a:p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১। বিশ্ববিদ্যালয়ের ইতিহাস</a:t>
            </a:r>
          </a:p>
          <a:p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২। </a:t>
            </a:r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শিক্ষকগ</a:t>
            </a:r>
            <a:r>
              <a:rPr lang="en-US" sz="24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ণে</a:t>
            </a:r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র </a:t>
            </a:r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নামের তালিকা</a:t>
            </a:r>
          </a:p>
          <a:p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৩। পঠিত বিষয়সমূহ</a:t>
            </a:r>
          </a:p>
          <a:p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৪। গবেষণার বিষয়সমূহ</a:t>
            </a:r>
          </a:p>
          <a:p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৫। ভর্তি বিজ্ঞপ্তি</a:t>
            </a:r>
          </a:p>
          <a:p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৬। সহশিক্ষা কার্যক্রম</a:t>
            </a:r>
          </a:p>
          <a:p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৭। পরিচালনা পর্ষদ</a:t>
            </a:r>
          </a:p>
          <a:p>
            <a:r>
              <a:rPr lang="bn-BD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৮। সম্পদের বিবরণ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47901" y="314980"/>
            <a:ext cx="4510089" cy="584775"/>
          </a:xfrm>
          <a:prstGeom prst="rect">
            <a:avLst/>
          </a:prstGeom>
          <a:solidFill>
            <a:srgbClr val="FFCCFF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ঢাকা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বিশ্ববিদ্যালয়ের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ওয়েবসাইট</a:t>
            </a:r>
            <a:endParaRPr lang="en-US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90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MOTIAR\D,contennt Picture 2\pai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95946"/>
            <a:ext cx="32004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38400" y="914400"/>
            <a:ext cx="4800600" cy="1015663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60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600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6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609" y="4637782"/>
            <a:ext cx="8229600" cy="1077218"/>
          </a:xfrm>
          <a:prstGeom prst="rect">
            <a:avLst/>
          </a:prstGeom>
          <a:solidFill>
            <a:srgbClr val="FFCCFF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তোমাদের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স্কুলের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ওয়েবসাইট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তৈরি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করলে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সেখানে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রাখতে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চাও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তালিকা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76600" y="3810000"/>
            <a:ext cx="2667000" cy="3671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04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95400" y="381000"/>
            <a:ext cx="6705600" cy="156966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ওয়েবসাইটে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>
                <a:latin typeface="NikoshBAN" pitchFamily="2" charset="0"/>
                <a:cs typeface="NikoshBAN" pitchFamily="2" charset="0"/>
              </a:rPr>
              <a:t>সব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2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খুব সুন্দরভাবে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সাজানো</a:t>
            </a:r>
            <a:r>
              <a:rPr lang="en-US" sz="32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atin typeface="NikoshBAN" pitchFamily="2" charset="0"/>
                <a:cs typeface="NikoshBAN" pitchFamily="2" charset="0"/>
              </a:rPr>
              <a:t>থাকে</a:t>
            </a:r>
            <a:r>
              <a:rPr lang="bn-BD" sz="3200" b="1" dirty="0" smtClean="0">
                <a:latin typeface="NikoshBAN" pitchFamily="2" charset="0"/>
                <a:cs typeface="NikoshBAN" pitchFamily="2" charset="0"/>
              </a:rPr>
              <a:t>। মানুষ তার প্রয়োজনীয় তথ্য সেখান থেকে সহজে সংগ্রহ করতে পারে।</a:t>
            </a:r>
            <a:endParaRPr lang="en-US" sz="32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362200"/>
            <a:ext cx="6705600" cy="37916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514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7365" y="643439"/>
            <a:ext cx="7848600" cy="10772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ইচ্ছা করলে খবরের কাগজ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ের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ওয়েবসাইটে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গিয়ে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খবরের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কাগজ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পড়া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যায়</a:t>
            </a:r>
            <a:endParaRPr lang="en-US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2" descr="C:\Users\Motiar\Desktop\Captur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1"/>
            <a:ext cx="8077200" cy="4343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845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38200" y="522982"/>
            <a:ext cx="7543799" cy="707886"/>
          </a:xfrm>
          <a:prstGeom prst="rect">
            <a:avLst/>
          </a:prstGeom>
          <a:solidFill>
            <a:srgbClr val="FFCCFF"/>
          </a:solidFill>
          <a:ln>
            <a:solidFill>
              <a:srgbClr val="002060"/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সংগীতের</a:t>
            </a:r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ওয়েবসাইটে</a:t>
            </a:r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গিয়ে</a:t>
            </a:r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গান</a:t>
            </a:r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শোনা</a:t>
            </a:r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যায়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5800" y="5562600"/>
            <a:ext cx="7962901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www.mp3haat.com</a:t>
            </a:r>
            <a:r>
              <a:rPr lang="en-US" sz="2800" dirty="0" smtClean="0"/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পুরাতন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বাংলা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গানের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ওয়েবসাইট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 descr="E:\Motiar D. Content\Class VI\New folder\les_5- P_4\Capture 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447800"/>
            <a:ext cx="6781799" cy="38957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0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C:\Users\abdullah\Desktop\i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541" y="1371600"/>
            <a:ext cx="4000500" cy="2819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E:\Motiar D. Content\Class VI\New folder\les_5- P_4\Capture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04" y="2552700"/>
            <a:ext cx="3886200" cy="28575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23999" y="304800"/>
            <a:ext cx="6172201" cy="584775"/>
          </a:xfrm>
          <a:prstGeom prst="rect">
            <a:avLst/>
          </a:prstGeom>
          <a:solidFill>
            <a:srgbClr val="FFCCFF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ছবির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ওয়েবসাইটে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গিয়ে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ছবি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দেখা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যায়</a:t>
            </a:r>
            <a:endParaRPr lang="en-US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5800175"/>
            <a:ext cx="8305800" cy="584775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www.google.com.bd/imghp</a:t>
            </a:r>
            <a:r>
              <a:rPr lang="en-US" sz="3200" dirty="0" smtClean="0"/>
              <a:t> 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ছবির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ওয়ে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সাইট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050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609600"/>
            <a:ext cx="5562601" cy="584775"/>
          </a:xfrm>
          <a:prstGeom prst="rect">
            <a:avLst/>
          </a:prstGeom>
          <a:solidFill>
            <a:srgbClr val="FFCCFF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ভিডিওটি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মনোযোগ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দেখ</a:t>
            </a:r>
            <a:endParaRPr lang="en-US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5" name="Object 4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626359"/>
              </p:ext>
            </p:extLst>
          </p:nvPr>
        </p:nvGraphicFramePr>
        <p:xfrm>
          <a:off x="4114800" y="3043238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7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800" y="3043238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86592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09600" y="304800"/>
            <a:ext cx="8153399" cy="1077218"/>
          </a:xfrm>
          <a:prstGeom prst="rect">
            <a:avLst/>
          </a:prstGeom>
          <a:solidFill>
            <a:srgbClr val="FFCCFF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ব্যবসায়ীগণ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তাদের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পণ্যগুলোর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ওয়েবসাইটে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দেয়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ওয়েবসাইট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থেকেই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সকল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পণ্য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বেচাকেনা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endParaRPr lang="en-US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2" name="Picture 2" descr="E:\Motiar D. Content\Class VI\New folder\les_5- P_4\ekhanei-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43400"/>
            <a:ext cx="2666999" cy="2133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E:\Motiar D. Content\Class VI\New folder\les_5- P_4\classifie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350327"/>
            <a:ext cx="2667000" cy="213360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RAFI\Desktop\New folder\online-shopping-websit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754" y="1600200"/>
            <a:ext cx="3671886" cy="24241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RAFI\Desktop\New folder\magento-developer-magento-ecommerce-programming-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50327"/>
            <a:ext cx="2819400" cy="212667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55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522982"/>
            <a:ext cx="8153399" cy="1077218"/>
          </a:xfrm>
          <a:prstGeom prst="rect">
            <a:avLst/>
          </a:prstGeom>
          <a:solidFill>
            <a:srgbClr val="FFCCFF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প্রত্যেক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ওয়েবসাইটের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একটা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সহজ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থাকে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সহজে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ওয়েবসাইটকে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খুজে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পাওয়া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77636" y="3853934"/>
            <a:ext cx="682336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www.teachers.gov.bd</a:t>
            </a:r>
            <a:endParaRPr lang="en-US" sz="3600" b="1" dirty="0">
              <a:ln>
                <a:solidFill>
                  <a:srgbClr val="008000"/>
                </a:solidFill>
              </a:ln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6073" y="2851666"/>
            <a:ext cx="6864927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n w="18415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www.moedu.gov.bd</a:t>
            </a:r>
            <a:endParaRPr lang="en-US" sz="3600" b="1" dirty="0">
              <a:ln w="18415" cmpd="sng">
                <a:solidFill>
                  <a:srgbClr val="002060"/>
                </a:solidFill>
                <a:prstDash val="solid"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77636" y="4800600"/>
            <a:ext cx="6823364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www.jessoreboard.gov.bd</a:t>
            </a:r>
            <a:endParaRPr lang="en-US" sz="3600" b="1" dirty="0">
              <a:ln w="1143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9199" y="5754469"/>
            <a:ext cx="6781801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>
                  <a:solidFill>
                    <a:srgbClr val="FF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www.youtube.com</a:t>
            </a:r>
            <a:endParaRPr lang="en-US" sz="3600" b="1" dirty="0">
              <a:ln w="11430">
                <a:solidFill>
                  <a:srgbClr val="FF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49927" y="1944469"/>
            <a:ext cx="6851073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ln w="1905"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www.bangladesh.com</a:t>
            </a:r>
            <a:endParaRPr lang="en-US" sz="3600" b="1" dirty="0">
              <a:ln w="1905">
                <a:solidFill>
                  <a:schemeClr val="accent6">
                    <a:lumMod val="75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17796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09600"/>
            <a:ext cx="6400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 descr="E:\Motiar D. Content\Class VII\Picture\56\2u9plap.jpg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819400"/>
            <a:ext cx="62484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9157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Motiar D. Content\Class VI\New folder\les_5- P_4\google_large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572000"/>
            <a:ext cx="38862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Motiar D. Content\Class VI\New folder\les_5- P_4\tumblr_nag104VPd21skooc7o1_5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3771900" cy="1905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228600"/>
            <a:ext cx="8458200" cy="1077218"/>
          </a:xfrm>
          <a:prstGeom prst="rect">
            <a:avLst/>
          </a:prstGeom>
          <a:solidFill>
            <a:srgbClr val="FFCCFF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ওয়েবসাইট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সহজে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খুঁজে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বের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করার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সহজ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ব্যবস্থা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রয়েছে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বিশেষ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ধরণের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অ্যাপ্লিকেশন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সফটওয়্যার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নাম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সার্চ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ইঞ্জিন</a:t>
            </a:r>
            <a:endParaRPr lang="en-US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290" name="Picture 2" descr="E:\Motiar D. Content\Class VI\New folder\New folder\274450-1kSru414121375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24001"/>
            <a:ext cx="56388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816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Motiar D. Content\Class VI\New folder\les_5- P_4\Capture 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764" y="1876425"/>
            <a:ext cx="6958013" cy="4524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767969" y="652605"/>
            <a:ext cx="5943601" cy="707886"/>
          </a:xfrm>
          <a:prstGeom prst="rect">
            <a:avLst/>
          </a:prstGeom>
          <a:solidFill>
            <a:srgbClr val="FFCCFF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জনপ্রিয়</a:t>
            </a:r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ম্যাগাজিনের</a:t>
            </a:r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ওয়েবসাইট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6229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Motiar D. Content\Class VI\New folder\les_5- P_4\Capture 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7086600" cy="39766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24000" y="457200"/>
            <a:ext cx="5943601" cy="707886"/>
          </a:xfrm>
          <a:prstGeom prst="rect">
            <a:avLst/>
          </a:prstGeom>
          <a:solidFill>
            <a:srgbClr val="FFCCFF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জিনিস</a:t>
            </a:r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কেনাবেচার</a:t>
            </a:r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ওয়েবসাইট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51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24000" y="457200"/>
            <a:ext cx="5943601" cy="707886"/>
          </a:xfrm>
          <a:prstGeom prst="rect">
            <a:avLst/>
          </a:prstGeom>
          <a:solidFill>
            <a:srgbClr val="FFCCFF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NASA 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ওয়েবসাইট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78" y="1752600"/>
            <a:ext cx="810577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 descr="E:\Motiar D. Content\Class IX\৫ম পাঠ\graphics-rocket-736050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132" y="2667000"/>
            <a:ext cx="2077066" cy="320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7986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76200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800" y="749587"/>
            <a:ext cx="7696200" cy="584775"/>
          </a:xfrm>
          <a:prstGeom prst="rect">
            <a:avLst/>
          </a:prstGeom>
          <a:solidFill>
            <a:srgbClr val="FFCCFF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ওয়েবসাইটের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বিশ্বকোষে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এখন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সবচেয়ে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বেশি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রয়েছে</a:t>
            </a:r>
            <a:endParaRPr lang="en-US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aphicFrame>
        <p:nvGraphicFramePr>
          <p:cNvPr id="4" name="Object 3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962593"/>
              </p:ext>
            </p:extLst>
          </p:nvPr>
        </p:nvGraphicFramePr>
        <p:xfrm>
          <a:off x="4038600" y="16764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8" name="Packager Shell Object" showAsIcon="1" r:id="rId5" imgW="914400" imgH="771480" progId="Package">
                  <p:embed/>
                </p:oleObj>
              </mc:Choice>
              <mc:Fallback>
                <p:oleObj name="Packager Shell Object" showAsIcon="1" r:id="rId5" imgW="914400" imgH="77148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38600" y="1676400"/>
                        <a:ext cx="914400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1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343400" y="2057400"/>
            <a:ext cx="3810000" cy="1588"/>
          </a:xfrm>
          <a:prstGeom prst="line">
            <a:avLst/>
          </a:prstGeom>
          <a:ln w="476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562876" y="990600"/>
            <a:ext cx="3590524" cy="830997"/>
          </a:xfrm>
          <a:prstGeom prst="rect">
            <a:avLst/>
          </a:prstGeom>
          <a:solidFill>
            <a:srgbClr val="00B050"/>
          </a:solidFill>
          <a:ln w="57150">
            <a:solidFill>
              <a:srgbClr val="FF9900"/>
            </a:solidFill>
          </a:ln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BD" sz="4800" b="1" kern="11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SolaimanLipi" pitchFamily="65" charset="0"/>
                <a:ea typeface="NikoshBAN" pitchFamily="2" charset="0"/>
                <a:cs typeface="SolaimanLipi" pitchFamily="65" charset="0"/>
                <a:sym typeface="Wingdings"/>
              </a:rPr>
              <a:t></a:t>
            </a:r>
            <a:r>
              <a:rPr lang="bn-BD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দল</a:t>
            </a:r>
            <a:r>
              <a:rPr lang="en-US" sz="4800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গত</a:t>
            </a:r>
            <a:r>
              <a:rPr lang="bn-BD" sz="4800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কাজ </a:t>
            </a:r>
            <a:endParaRPr lang="en-US" sz="48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3" descr="E:\MOTIAR\D,contennt Picture 2\Science 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57201"/>
            <a:ext cx="2667000" cy="2362200"/>
          </a:xfrm>
          <a:prstGeom prst="ellipse">
            <a:avLst/>
          </a:prstGeom>
          <a:ln w="63500" cap="rnd">
            <a:solidFill>
              <a:srgbClr val="A5002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495300" y="3646384"/>
            <a:ext cx="7696200" cy="1323439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নেটওয়ার্কের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তোমরা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সুবিধা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পেতে</a:t>
            </a:r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পার</a:t>
            </a:r>
            <a:r>
              <a:rPr lang="bn-BD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608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5839" y="2009601"/>
            <a:ext cx="645836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400" b="1" spc="50" dirty="0" smtClean="0">
                <a:ln w="0"/>
                <a:solidFill>
                  <a:schemeClr val="tx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১। </a:t>
            </a:r>
            <a:r>
              <a:rPr lang="en-US" sz="2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ইন্টানেট</a:t>
            </a:r>
            <a:r>
              <a:rPr lang="en-US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24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?</a:t>
            </a:r>
            <a:endParaRPr lang="en-US" sz="2400" b="1" spc="50" dirty="0">
              <a:ln w="0"/>
              <a:solidFill>
                <a:schemeClr val="tx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1055" y="2590800"/>
            <a:ext cx="3034145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ক. </a:t>
            </a:r>
            <a:r>
              <a:rPr lang="en-US" sz="2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মোবাইল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atin typeface="NikoshBAN" pitchFamily="2" charset="0"/>
                <a:cs typeface="NikoshBAN" pitchFamily="2" charset="0"/>
              </a:rPr>
              <a:t>নেটওয়ার্ক</a:t>
            </a:r>
            <a:r>
              <a:rPr lang="en-US" sz="2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	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1587" y="3182257"/>
            <a:ext cx="3003613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গ.</a:t>
            </a:r>
            <a:r>
              <a:rPr lang="bn-BD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2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atin typeface="NikoshBAN" pitchFamily="2" charset="0"/>
                <a:cs typeface="NikoshBAN" pitchFamily="2" charset="0"/>
              </a:rPr>
              <a:t>নেটওয়ার্ক</a:t>
            </a:r>
            <a:endParaRPr lang="en-US" sz="20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55633" y="3182256"/>
            <a:ext cx="2378567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ঘ.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বিদ্যু</a:t>
            </a:r>
            <a:r>
              <a:rPr lang="en-US" sz="2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ৎ</a:t>
            </a:r>
            <a:r>
              <a:rPr lang="bn-BD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নেটওয়ার্ক</a:t>
            </a:r>
            <a:endParaRPr lang="en-US" sz="2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55634" y="2590800"/>
            <a:ext cx="2378566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খ.</a:t>
            </a:r>
            <a:r>
              <a:rPr lang="bn-BD" sz="2000" b="1" dirty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টিভি</a:t>
            </a:r>
            <a:r>
              <a:rPr lang="en-US" sz="20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latin typeface="NikoshBAN" pitchFamily="2" charset="0"/>
                <a:cs typeface="NikoshBAN" pitchFamily="2" charset="0"/>
              </a:rPr>
              <a:t>নেটওয়ার্ক</a:t>
            </a:r>
            <a:endParaRPr lang="bn-BD" sz="2000" b="1" dirty="0"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54700" y="2654836"/>
            <a:ext cx="673651" cy="272037"/>
            <a:chOff x="5717597" y="1752600"/>
            <a:chExt cx="680605" cy="60960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5791200" y="1752600"/>
              <a:ext cx="533400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V="1">
              <a:off x="5717597" y="1752600"/>
              <a:ext cx="680605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60434" y="3182256"/>
            <a:ext cx="935819" cy="381024"/>
            <a:chOff x="7086600" y="4953652"/>
            <a:chExt cx="1037453" cy="914400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355126" y="4953652"/>
              <a:ext cx="768927" cy="914400"/>
            </a:xfrm>
            <a:prstGeom prst="line">
              <a:avLst/>
            </a:prstGeom>
            <a:ln w="825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7086600" y="5410852"/>
              <a:ext cx="268526" cy="408058"/>
            </a:xfrm>
            <a:prstGeom prst="line">
              <a:avLst/>
            </a:prstGeom>
            <a:ln w="8255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3733800" y="304800"/>
            <a:ext cx="1727258" cy="1593974"/>
            <a:chOff x="4717473" y="948667"/>
            <a:chExt cx="3023434" cy="2860964"/>
          </a:xfrm>
        </p:grpSpPr>
        <p:sp>
          <p:nvSpPr>
            <p:cNvPr id="15" name="Oval 14"/>
            <p:cNvSpPr/>
            <p:nvPr/>
          </p:nvSpPr>
          <p:spPr>
            <a:xfrm>
              <a:off x="4717473" y="948667"/>
              <a:ext cx="3023434" cy="286096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274946" y="1642408"/>
              <a:ext cx="1844061" cy="1270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n-BD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উত্তর সঠিক</a:t>
              </a:r>
            </a:p>
            <a:p>
              <a:pPr algn="ctr"/>
              <a:r>
                <a:rPr lang="bn-BD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হয়েছে</a:t>
              </a:r>
              <a:endPara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772220" y="387226"/>
            <a:ext cx="1727258" cy="1593974"/>
            <a:chOff x="8225056" y="941740"/>
            <a:chExt cx="3023434" cy="2860964"/>
          </a:xfrm>
        </p:grpSpPr>
        <p:sp>
          <p:nvSpPr>
            <p:cNvPr id="18" name="Oval 17"/>
            <p:cNvSpPr/>
            <p:nvPr/>
          </p:nvSpPr>
          <p:spPr>
            <a:xfrm>
              <a:off x="8225056" y="941740"/>
              <a:ext cx="3023434" cy="286096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872170" y="1636206"/>
              <a:ext cx="1886148" cy="1270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n-BD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আবার চেষ্টা</a:t>
              </a:r>
            </a:p>
            <a:p>
              <a:pPr algn="ctr"/>
              <a:r>
                <a:rPr lang="bn-BD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করি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4509586" y="3182257"/>
            <a:ext cx="438801" cy="329064"/>
            <a:chOff x="5717597" y="1752600"/>
            <a:chExt cx="680605" cy="609600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5791200" y="1752600"/>
              <a:ext cx="533400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5717597" y="1752600"/>
              <a:ext cx="680605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>
            <a:off x="4438575" y="2633015"/>
            <a:ext cx="508343" cy="315680"/>
            <a:chOff x="5717597" y="1752600"/>
            <a:chExt cx="680605" cy="609600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791200" y="1752600"/>
              <a:ext cx="533400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5717597" y="1752600"/>
              <a:ext cx="680605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/>
          <p:cNvSpPr txBox="1"/>
          <p:nvPr/>
        </p:nvSpPr>
        <p:spPr>
          <a:xfrm>
            <a:off x="762000" y="609600"/>
            <a:ext cx="2667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400" b="1" u="sng" spc="150" dirty="0" smtClean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r>
              <a:rPr lang="bn-BD" sz="4400" b="1" spc="150" dirty="0" smtClean="0">
                <a:ln w="11430"/>
                <a:effectLst>
                  <a:glow rad="101600">
                    <a:srgbClr val="FFFF00">
                      <a:alpha val="60000"/>
                    </a:srgbClr>
                  </a:glow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87925" y="3810000"/>
            <a:ext cx="4345809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 smtClean="0">
                <a:ln w="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2</a:t>
            </a:r>
            <a:r>
              <a:rPr lang="bn-BD" sz="2400" b="1" dirty="0" smtClean="0">
                <a:ln w="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r>
              <a:rPr lang="en-US" sz="2400" b="1" dirty="0" smtClean="0">
                <a:ln w="0"/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সার্চ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ইঞ্জিন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ধরণের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atin typeface="NikoshBAN" pitchFamily="2" charset="0"/>
                <a:cs typeface="NikoshBAN" pitchFamily="2" charset="0"/>
              </a:rPr>
              <a:t>সফটওয়্যার</a:t>
            </a:r>
            <a:r>
              <a:rPr lang="en-US" sz="2400" b="1" dirty="0" smtClean="0">
                <a:latin typeface="NikoshBAN" pitchFamily="2" charset="0"/>
                <a:cs typeface="NikoshBAN" pitchFamily="2" charset="0"/>
              </a:rPr>
              <a:t>?</a:t>
            </a:r>
            <a:endParaRPr lang="en-US" sz="2400" b="1" dirty="0">
              <a:ln w="0"/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7199" y="4426464"/>
            <a:ext cx="3048001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ক.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সিস্টেম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সফটওয়্যার</a:t>
            </a:r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733734" y="4419600"/>
            <a:ext cx="2200466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খ</a:t>
            </a:r>
            <a:r>
              <a:rPr lang="en-US" sz="2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.</a:t>
            </a:r>
            <a:r>
              <a:rPr lang="en-US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b="1" dirty="0" err="1" smtClean="0">
                <a:latin typeface="NikoshBAN" panose="02000000000000000000" pitchFamily="2" charset="0"/>
                <a:cs typeface="NikoshBAN" panose="02000000000000000000" pitchFamily="2" charset="0"/>
              </a:rPr>
              <a:t>ইউলিটি</a:t>
            </a:r>
            <a:r>
              <a:rPr lang="en-US" sz="2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b="1" dirty="0" err="1" smtClean="0">
                <a:latin typeface="NikoshBAN" pitchFamily="2" charset="0"/>
                <a:cs typeface="NikoshBAN" pitchFamily="2" charset="0"/>
              </a:rPr>
              <a:t>সফটওয়্যার</a:t>
            </a:r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000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736608" y="5087657"/>
            <a:ext cx="2197592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bn-BD" sz="2000" dirty="0" smtClean="0">
                <a:latin typeface="NikoshBAN" panose="02000000000000000000" pitchFamily="2" charset="0"/>
                <a:cs typeface="NikoshBAN" panose="02000000000000000000" pitchFamily="2" charset="0"/>
              </a:rPr>
              <a:t>ঘ</a:t>
            </a:r>
            <a:r>
              <a:rPr lang="bn-BD" sz="2000" b="1" dirty="0" smtClean="0"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bn-BD" sz="2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b="1" dirty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কাস্টম সফটওয়্যার </a:t>
            </a:r>
            <a:endParaRPr lang="en-US" sz="2000" b="1" dirty="0">
              <a:solidFill>
                <a:schemeClr val="tx1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71488" y="5120995"/>
            <a:ext cx="3033712" cy="4001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>
                <a:latin typeface="NikoshBAN" panose="02000000000000000000" pitchFamily="2" charset="0"/>
                <a:cs typeface="NikoshBAN" panose="02000000000000000000" pitchFamily="2" charset="0"/>
              </a:rPr>
              <a:t>গ</a:t>
            </a:r>
            <a:r>
              <a:rPr lang="bn-BD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.</a:t>
            </a:r>
            <a:r>
              <a:rPr lang="en-US" sz="2000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অ্যা</a:t>
            </a:r>
            <a:r>
              <a:rPr lang="bn-BD" sz="2000" b="1" dirty="0" smtClean="0">
                <a:solidFill>
                  <a:schemeClr val="tx1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প্লিকেশন সফটওয়্যার</a:t>
            </a:r>
            <a:endParaRPr lang="en-US" sz="2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427551" y="4492385"/>
            <a:ext cx="544793" cy="361904"/>
            <a:chOff x="5717597" y="1752600"/>
            <a:chExt cx="680605" cy="609600"/>
          </a:xfrm>
        </p:grpSpPr>
        <p:cxnSp>
          <p:nvCxnSpPr>
            <p:cNvPr id="33" name="Straight Connector 32"/>
            <p:cNvCxnSpPr/>
            <p:nvPr/>
          </p:nvCxnSpPr>
          <p:spPr>
            <a:xfrm>
              <a:off x="5791200" y="1752600"/>
              <a:ext cx="533400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flipV="1">
              <a:off x="5717597" y="1752600"/>
              <a:ext cx="680605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/>
          <p:cNvGrpSpPr/>
          <p:nvPr/>
        </p:nvGrpSpPr>
        <p:grpSpPr>
          <a:xfrm>
            <a:off x="420689" y="5029199"/>
            <a:ext cx="779433" cy="458568"/>
            <a:chOff x="7086600" y="4953652"/>
            <a:chExt cx="1037453" cy="914400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7355126" y="4953652"/>
              <a:ext cx="768927" cy="914400"/>
            </a:xfrm>
            <a:prstGeom prst="line">
              <a:avLst/>
            </a:prstGeom>
            <a:ln w="825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7086600" y="5410852"/>
              <a:ext cx="268526" cy="408058"/>
            </a:xfrm>
            <a:prstGeom prst="line">
              <a:avLst/>
            </a:prstGeom>
            <a:ln w="825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>
            <a:off x="4807525" y="5126162"/>
            <a:ext cx="393519" cy="361606"/>
            <a:chOff x="5717597" y="1752600"/>
            <a:chExt cx="680605" cy="609600"/>
          </a:xfrm>
        </p:grpSpPr>
        <p:cxnSp>
          <p:nvCxnSpPr>
            <p:cNvPr id="39" name="Straight Connector 38"/>
            <p:cNvCxnSpPr/>
            <p:nvPr/>
          </p:nvCxnSpPr>
          <p:spPr>
            <a:xfrm>
              <a:off x="5791200" y="1752600"/>
              <a:ext cx="533400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V="1">
              <a:off x="5717597" y="1752600"/>
              <a:ext cx="680605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/>
          <p:cNvGrpSpPr/>
          <p:nvPr/>
        </p:nvGrpSpPr>
        <p:grpSpPr>
          <a:xfrm>
            <a:off x="4648200" y="4482042"/>
            <a:ext cx="411923" cy="242358"/>
            <a:chOff x="5717597" y="1752600"/>
            <a:chExt cx="680605" cy="609600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5791200" y="1752600"/>
              <a:ext cx="533400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5717597" y="1752600"/>
              <a:ext cx="680605" cy="609600"/>
            </a:xfrm>
            <a:prstGeom prst="line">
              <a:avLst/>
            </a:prstGeom>
            <a:ln w="825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3772220" y="360770"/>
            <a:ext cx="1727258" cy="1593974"/>
            <a:chOff x="4717473" y="948667"/>
            <a:chExt cx="3023434" cy="2860964"/>
          </a:xfrm>
        </p:grpSpPr>
        <p:sp>
          <p:nvSpPr>
            <p:cNvPr id="45" name="Oval 44"/>
            <p:cNvSpPr/>
            <p:nvPr/>
          </p:nvSpPr>
          <p:spPr>
            <a:xfrm>
              <a:off x="4717473" y="948667"/>
              <a:ext cx="3023434" cy="286096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274946" y="1642408"/>
              <a:ext cx="1844061" cy="1270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n-BD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উত্তর সঠিক</a:t>
              </a:r>
            </a:p>
            <a:p>
              <a:pPr algn="ctr"/>
              <a:r>
                <a:rPr lang="bn-BD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 হয়েছে</a:t>
              </a:r>
              <a:endPara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3753816" y="359517"/>
            <a:ext cx="1727258" cy="1593974"/>
            <a:chOff x="8225056" y="941740"/>
            <a:chExt cx="3023434" cy="2860964"/>
          </a:xfrm>
        </p:grpSpPr>
        <p:sp>
          <p:nvSpPr>
            <p:cNvPr id="48" name="Oval 47"/>
            <p:cNvSpPr/>
            <p:nvPr/>
          </p:nvSpPr>
          <p:spPr>
            <a:xfrm>
              <a:off x="8225056" y="941740"/>
              <a:ext cx="3023434" cy="2860964"/>
            </a:xfrm>
            <a:prstGeom prst="ellipse">
              <a:avLst/>
            </a:prstGeom>
            <a:solidFill>
              <a:srgbClr val="FF0000"/>
            </a:soli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8872170" y="1636206"/>
              <a:ext cx="1886148" cy="12705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n-BD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আবার চেষ্টা</a:t>
              </a:r>
            </a:p>
            <a:p>
              <a:pPr algn="ctr"/>
              <a:r>
                <a:rPr lang="bn-BD" sz="2000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NikoshBAN" panose="02000000000000000000" pitchFamily="2" charset="0"/>
                  <a:cs typeface="NikoshBAN" panose="02000000000000000000" pitchFamily="2" charset="0"/>
                </a:rPr>
                <a:t>করি</a:t>
              </a:r>
            </a:p>
          </p:txBody>
        </p:sp>
      </p:grpSp>
      <p:sp>
        <p:nvSpPr>
          <p:cNvPr id="50" name="Rectangle 49"/>
          <p:cNvSpPr/>
          <p:nvPr/>
        </p:nvSpPr>
        <p:spPr>
          <a:xfrm>
            <a:off x="3505200" y="6400800"/>
            <a:ext cx="2133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1420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8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6"/>
                                            </p:cond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4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9"/>
                                            </p:cond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0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75"/>
                                            </p:cond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3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8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6"/>
                                            </p:cond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1"/>
                                            </p:cond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8400" y="951071"/>
            <a:ext cx="4343400" cy="801529"/>
          </a:xfrm>
          <a:prstGeom prst="downArrowCallout">
            <a:avLst>
              <a:gd name="adj1" fmla="val 12324"/>
              <a:gd name="adj2" fmla="val 235735"/>
              <a:gd name="adj3" fmla="val 25000"/>
              <a:gd name="adj4" fmla="val 64977"/>
            </a:avLst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BD" sz="2800" dirty="0" smtClean="0">
                <a:latin typeface="NikoshBAN" pitchFamily="2" charset="0"/>
                <a:cs typeface="NikoshBAN" pitchFamily="2" charset="0"/>
              </a:rPr>
              <a:t>নিচের প্রশ্ন গুলোর উত্তর দাও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3995678"/>
            <a:ext cx="853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১।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ওয়েবসাইট কী?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২। একটি বেচা-কেনার ওয়েব সাইটের নাম বল?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৩। সার্চ ইঞ্জিন কী?</a:t>
            </a:r>
          </a:p>
          <a:p>
            <a:r>
              <a:rPr lang="bn-BD" sz="3600" dirty="0" smtClean="0">
                <a:latin typeface="NikoshBAN" pitchFamily="2" charset="0"/>
                <a:cs typeface="NikoshBAN" pitchFamily="2" charset="0"/>
              </a:rPr>
              <a:t>৪।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National Geographic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কিসের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ওয়েবসাইট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bn-BD" sz="3600" dirty="0" smtClean="0"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700" y="1752600"/>
            <a:ext cx="2514600" cy="20064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4100" y="101025"/>
            <a:ext cx="1752600" cy="737175"/>
          </a:xfrm>
          <a:prstGeom prst="rect">
            <a:avLst/>
          </a:prstGeom>
          <a:noFill/>
          <a:ln>
            <a:solidFill>
              <a:srgbClr val="1008B8"/>
            </a:solidFill>
          </a:ln>
        </p:spPr>
        <p:txBody>
          <a:bodyPr wrap="square" rtlCol="0">
            <a:prstTxWarp prst="textDeflat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bn-BD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3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00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381000"/>
            <a:ext cx="5638800" cy="92333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bn-BD" sz="5400" b="1" u="sng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বাড়ির কাজ</a:t>
            </a:r>
            <a:endParaRPr lang="en-US" sz="5400" b="1" u="sng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3124200"/>
            <a:ext cx="8001000" cy="1323439"/>
          </a:xfrm>
          <a:prstGeom prst="rect">
            <a:avLst/>
          </a:prstGeom>
          <a:solidFill>
            <a:srgbClr val="FFFFCC"/>
          </a:solidFill>
          <a:ln w="57150">
            <a:solidFill>
              <a:srgbClr val="6699FF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ঢাকা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NikoshBAN" pitchFamily="2" charset="0"/>
                <a:cs typeface="NikoshBAN" pitchFamily="2" charset="0"/>
              </a:rPr>
              <a:t>শিক্ষা বোর্ড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NikoshBAN" pitchFamily="2" charset="0"/>
                <a:cs typeface="NikoshBAN" pitchFamily="2" charset="0"/>
              </a:rPr>
              <a:t>ের</a:t>
            </a:r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NikoshBAN" pitchFamily="2" charset="0"/>
                <a:cs typeface="NikoshBAN" pitchFamily="2" charset="0"/>
              </a:rPr>
              <a:t> </a:t>
            </a:r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NikoshBAN" pitchFamily="2" charset="0"/>
                <a:cs typeface="NikoshBAN" pitchFamily="2" charset="0"/>
              </a:rPr>
              <a:t>ওয়েবসাইটে কী কী তথ্য </a:t>
            </a:r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NikoshBAN" pitchFamily="2" charset="0"/>
                <a:cs typeface="NikoshBAN" pitchFamily="2" charset="0"/>
              </a:rPr>
              <a:t>আছে </a:t>
            </a:r>
            <a:r>
              <a:rPr lang="bn-BD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NikoshBAN" pitchFamily="2" charset="0"/>
                <a:cs typeface="NikoshBAN" pitchFamily="2" charset="0"/>
              </a:rPr>
              <a:t>তার একটি তালিকা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/>
                <a:latin typeface="NikoshBAN" pitchFamily="2" charset="0"/>
                <a:cs typeface="NikoshBAN" pitchFamily="2" charset="0"/>
              </a:rPr>
              <a:t>।</a:t>
            </a:r>
            <a:endParaRPr lang="bn-BD" sz="4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/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 descr="E:\MOTIAR\D,contennt Picture 2\home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0"/>
            <a:ext cx="2143125" cy="214312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2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1"/>
            <a:ext cx="7543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E:\MOTIAR\Motiar D. Content\Class Viii\Picture\পাঠ ৫৭\quon_sit_type_laptop_computer_hg_clr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19400"/>
            <a:ext cx="66294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0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0"/>
          <p:cNvSpPr txBox="1">
            <a:spLocks/>
          </p:cNvSpPr>
          <p:nvPr/>
        </p:nvSpPr>
        <p:spPr>
          <a:xfrm>
            <a:off x="1115518" y="1066800"/>
            <a:ext cx="3227882" cy="4495800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bn-BD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পরিচিতি</a:t>
            </a:r>
            <a:endParaRPr lang="en-US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buFont typeface="Arial" pitchFamily="34" charset="0"/>
              <a:buNone/>
            </a:pPr>
            <a:r>
              <a:rPr lang="bn-BD" sz="3600" u="sng" dirty="0" smtClean="0">
                <a:solidFill>
                  <a:srgbClr val="0052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u="sng" dirty="0">
              <a:solidFill>
                <a:srgbClr val="0052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Content Placeholder 12"/>
          <p:cNvSpPr txBox="1">
            <a:spLocks/>
          </p:cNvSpPr>
          <p:nvPr/>
        </p:nvSpPr>
        <p:spPr>
          <a:xfrm>
            <a:off x="4544288" y="1066800"/>
            <a:ext cx="3325978" cy="4476259"/>
          </a:xfrm>
          <a:prstGeom prst="rect">
            <a:avLst/>
          </a:prstGeom>
          <a:ln w="66675">
            <a:solidFill>
              <a:schemeClr val="tx1"/>
            </a:solidFill>
          </a:ln>
        </p:spPr>
        <p:txBody>
          <a:bodyPr/>
          <a:lstStyle/>
          <a:p>
            <a:pPr marL="342900" lvl="0" indent="-342900" algn="ctr">
              <a:spcBef>
                <a:spcPct val="20000"/>
              </a:spcBef>
              <a:defRPr/>
            </a:pPr>
            <a:r>
              <a:rPr kumimoji="0" lang="bn-BD" sz="3600" b="1" i="0" strike="noStrike" kern="1200" normalizeH="0" baseline="0" noProof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uLnTx/>
                <a:uFillTx/>
                <a:latin typeface="NikoshBAN" pitchFamily="2" charset="0"/>
                <a:cs typeface="NikoshBAN" pitchFamily="2" charset="0"/>
              </a:rPr>
              <a:t>পাঠ </a:t>
            </a:r>
            <a:r>
              <a:rPr lang="bn-BD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4">
                    <a:lumMod val="10000"/>
                  </a:schemeClr>
                </a:solidFill>
                <a:latin typeface="NikoshBAN" pitchFamily="2" charset="0"/>
                <a:cs typeface="NikoshBAN" pitchFamily="2" charset="0"/>
              </a:rPr>
              <a:t>পরিচিতি</a:t>
            </a:r>
            <a:endParaRPr kumimoji="0" lang="bn-BD" sz="3600" b="1" i="0" strike="noStrike" kern="1200" normalizeH="0" baseline="0" noProof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4">
                  <a:lumMod val="10000"/>
                </a:schemeClr>
              </a:solidFill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3200" b="1" i="0" u="none" strike="noStrike" kern="1200" cap="none" spc="0" normalizeH="0" baseline="0" noProof="0" dirty="0" smtClean="0">
                <a:ln/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শ্রে</a:t>
            </a:r>
            <a:r>
              <a:rPr lang="en-US" sz="3200" b="1" dirty="0" err="1" smtClean="0">
                <a:ln/>
                <a:latin typeface="NikoshBAN" pitchFamily="2" charset="0"/>
                <a:cs typeface="NikoshBAN" pitchFamily="2" charset="0"/>
              </a:rPr>
              <a:t>ণি</a:t>
            </a:r>
            <a:r>
              <a:rPr lang="en-US" sz="3200" b="1" dirty="0" smtClean="0">
                <a:ln/>
                <a:latin typeface="NikoshBAN" pitchFamily="2" charset="0"/>
                <a:cs typeface="NikoshBAN" pitchFamily="2" charset="0"/>
              </a:rPr>
              <a:t>: </a:t>
            </a:r>
            <a:r>
              <a:rPr lang="en-US" sz="3200" b="1" dirty="0" err="1" smtClean="0">
                <a:ln/>
                <a:latin typeface="NikoshBAN" pitchFamily="2" charset="0"/>
                <a:cs typeface="NikoshBAN" pitchFamily="2" charset="0"/>
              </a:rPr>
              <a:t>ষষ্ঠ</a:t>
            </a:r>
            <a:endParaRPr kumimoji="0" lang="bn-BD" sz="3200" b="1" i="0" u="none" strike="noStrike" kern="1200" cap="none" spc="0" normalizeH="0" baseline="0" noProof="0" dirty="0" smtClean="0">
              <a:ln/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bn-BD" sz="2400" b="1" i="0" u="none" strike="noStrike" kern="1200" cap="none" spc="0" normalizeH="0" baseline="0" noProof="0" dirty="0" smtClean="0">
                <a:ln/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বিষয়</a:t>
            </a:r>
            <a:r>
              <a:rPr kumimoji="0" lang="en-US" sz="2400" b="1" i="0" u="none" strike="noStrike" kern="1200" cap="none" spc="0" normalizeH="0" baseline="0" noProof="0" dirty="0" smtClean="0">
                <a:ln/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:</a:t>
            </a:r>
            <a:r>
              <a:rPr kumimoji="0" lang="bn-BD" sz="2400" b="1" i="0" u="none" strike="noStrike" kern="1200" cap="none" spc="0" normalizeH="0" baseline="0" noProof="0" dirty="0" smtClean="0">
                <a:ln/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noProof="0" dirty="0" err="1" smtClean="0">
                <a:ln/>
                <a:latin typeface="NikoshBAN" pitchFamily="2" charset="0"/>
                <a:cs typeface="NikoshBAN" pitchFamily="2" charset="0"/>
              </a:rPr>
              <a:t>তথ্য</a:t>
            </a:r>
            <a:r>
              <a:rPr lang="en-US" sz="2400" b="1" noProof="0" dirty="0" smtClean="0">
                <a:ln/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noProof="0" dirty="0" err="1" smtClean="0">
                <a:ln/>
                <a:latin typeface="NikoshBAN" pitchFamily="2" charset="0"/>
                <a:cs typeface="NikoshBAN" pitchFamily="2" charset="0"/>
              </a:rPr>
              <a:t>যোগাযোগ</a:t>
            </a:r>
            <a:r>
              <a:rPr lang="en-US" sz="2400" b="1" noProof="0" dirty="0" smtClean="0">
                <a:ln/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noProof="0" dirty="0" err="1" smtClean="0">
                <a:ln/>
                <a:latin typeface="NikoshBAN" pitchFamily="2" charset="0"/>
                <a:cs typeface="NikoshBAN" pitchFamily="2" charset="0"/>
              </a:rPr>
              <a:t>প্রযুক্তি</a:t>
            </a:r>
            <a:endParaRPr lang="en-US" sz="2400" b="1" noProof="0" dirty="0" smtClean="0">
              <a:ln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 smtClean="0">
                <a:ln/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অধ্যায়</a:t>
            </a:r>
            <a:r>
              <a:rPr kumimoji="0" lang="en-US" sz="3600" b="1" i="0" u="none" strike="noStrike" kern="1200" cap="none" spc="0" normalizeH="0" baseline="0" noProof="0" dirty="0" smtClean="0">
                <a:ln/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: </a:t>
            </a:r>
            <a:r>
              <a:rPr lang="en-US" sz="3600" b="1" dirty="0" err="1" smtClean="0">
                <a:ln/>
                <a:latin typeface="NikoshBAN" pitchFamily="2" charset="0"/>
                <a:cs typeface="NikoshBAN" pitchFamily="2" charset="0"/>
              </a:rPr>
              <a:t>পঞ্চম</a:t>
            </a:r>
            <a:endParaRPr kumimoji="0" lang="en-US" sz="2400" b="1" i="0" u="none" strike="noStrike" kern="1200" cap="none" spc="0" normalizeH="0" noProof="0" dirty="0" smtClean="0">
              <a:ln/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err="1" smtClean="0">
                <a:ln/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3200" b="1" dirty="0" smtClean="0">
                <a:ln/>
                <a:latin typeface="NikoshBAN" pitchFamily="2" charset="0"/>
                <a:cs typeface="NikoshBAN" pitchFamily="2" charset="0"/>
              </a:rPr>
              <a:t>: </a:t>
            </a:r>
            <a:r>
              <a:rPr lang="en-US" sz="3200" b="1" dirty="0" smtClean="0">
                <a:ln/>
                <a:latin typeface="NikoshBAN" pitchFamily="2" charset="0"/>
                <a:cs typeface="NikoshBAN" pitchFamily="2" charset="0"/>
              </a:rPr>
              <a:t>৪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err="1" smtClean="0">
                <a:ln/>
                <a:latin typeface="NikoshBAN" pitchFamily="2" charset="0"/>
                <a:cs typeface="NikoshBAN" pitchFamily="2" charset="0"/>
              </a:rPr>
              <a:t>সময়</a:t>
            </a:r>
            <a:r>
              <a:rPr lang="en-US" sz="3200" b="1" dirty="0" smtClean="0">
                <a:ln/>
                <a:latin typeface="NikoshBAN" pitchFamily="2" charset="0"/>
                <a:cs typeface="NikoshBAN" pitchFamily="2" charset="0"/>
              </a:rPr>
              <a:t>: ৫০ </a:t>
            </a:r>
            <a:r>
              <a:rPr lang="en-US" sz="3200" b="1" dirty="0" err="1" smtClean="0">
                <a:ln/>
                <a:latin typeface="NikoshBAN" pitchFamily="2" charset="0"/>
                <a:cs typeface="NikoshBAN" pitchFamily="2" charset="0"/>
              </a:rPr>
              <a:t>মিনিট</a:t>
            </a:r>
            <a:endParaRPr lang="en-US" sz="3200" b="1" dirty="0" smtClean="0">
              <a:ln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sz="3200" b="1" dirty="0" err="1" smtClean="0">
                <a:ln/>
                <a:latin typeface="NikoshBAN" pitchFamily="2" charset="0"/>
                <a:cs typeface="NikoshBAN" pitchFamily="2" charset="0"/>
              </a:rPr>
              <a:t>তারিখ</a:t>
            </a:r>
            <a:r>
              <a:rPr lang="en-US" sz="3200" b="1" dirty="0" smtClean="0">
                <a:ln/>
                <a:latin typeface="NikoshBAN" pitchFamily="2" charset="0"/>
                <a:cs typeface="NikoshBAN" pitchFamily="2" charset="0"/>
              </a:rPr>
              <a:t>: </a:t>
            </a:r>
            <a:endParaRPr kumimoji="0" lang="bn-BD" sz="3200" b="1" i="0" u="none" strike="noStrike" kern="1200" cap="none" spc="0" normalizeH="0" baseline="0" noProof="0" dirty="0" smtClean="0">
              <a:ln/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1100" b="1" u="sng" dirty="0" smtClean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800" b="1" u="sng" dirty="0" smtClean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US" sz="2800" b="1" u="sng" dirty="0" smtClean="0">
              <a:ln/>
              <a:solidFill>
                <a:srgbClr val="4F032E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0" y="3581400"/>
            <a:ext cx="3934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মোঃ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মতিয়ার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রহমান</a:t>
            </a:r>
            <a:r>
              <a:rPr lang="en-US" sz="2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 algn="ctr">
              <a:defRPr/>
            </a:pPr>
            <a:r>
              <a:rPr lang="en-US" sz="1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সিনিয়র</a:t>
            </a:r>
            <a:r>
              <a:rPr lang="en-US" sz="1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সহকারী</a:t>
            </a:r>
            <a:r>
              <a:rPr lang="en-US" sz="14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1400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শিক্ষক</a:t>
            </a:r>
            <a:endParaRPr lang="en-US" sz="1400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en-US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যশোর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শিক্ষা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বোর্ড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মডেল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স্কুল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এন্ড</a:t>
            </a:r>
            <a:r>
              <a:rPr lang="en-US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কলেজ</a:t>
            </a:r>
            <a:endParaRPr lang="en-US" b="1" dirty="0" smtClean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  <a:p>
            <a:pPr algn="ctr">
              <a:defRPr/>
            </a:pPr>
            <a:r>
              <a:rPr lang="en-US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Motiarjessore@yahoo.com</a:t>
            </a:r>
          </a:p>
          <a:p>
            <a:pPr algn="ctr">
              <a:defRPr/>
            </a:pPr>
            <a:r>
              <a:rPr lang="en-US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Mob: </a:t>
            </a:r>
            <a:r>
              <a:rPr lang="en-US" sz="1600" b="1" dirty="0" smtClean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01781-595759</a:t>
            </a:r>
            <a:endParaRPr lang="en-US" sz="1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5200" y="5715000"/>
            <a:ext cx="21336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E:\MOTIAR\Motiar improtant\motiar\Motiar Picture\Sar01 cop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752" y="1828800"/>
            <a:ext cx="1357414" cy="16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4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48000" y="35004"/>
            <a:ext cx="2921000" cy="1336596"/>
          </a:xfrm>
          <a:prstGeom prst="rect">
            <a:avLst/>
          </a:prstGeom>
          <a:noFill/>
        </p:spPr>
        <p:txBody>
          <a:bodyPr wrap="none" rtlCol="0">
            <a:prstTxWarp prst="textInflateTo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bn-IN" sz="4000" b="1" spc="50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কৃতজ্ঞতা স্বীকার </a:t>
            </a:r>
            <a:endParaRPr lang="en-US" sz="4000" b="1" spc="50" dirty="0">
              <a:ln w="1143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037582"/>
            <a:ext cx="8382000" cy="1077218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005426"/>
                </a:solidFill>
                <a:latin typeface="Nikosh" pitchFamily="2" charset="0"/>
                <a:cs typeface="Nikosh" pitchFamily="2" charset="0"/>
              </a:rPr>
              <a:t>এবং কন্টেন্ট সম্পাদক হিসেবে যাঁদের নির্দেশনা, পরামর্শ ও তত্ত্বাবধানে এই মডেল কন্টেন্ট সমৃদ্ধ হয়েছে তারা হলেন-  </a:t>
            </a:r>
            <a:endParaRPr lang="en-US" sz="3200" dirty="0">
              <a:solidFill>
                <a:srgbClr val="005426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095" y="4373941"/>
            <a:ext cx="8572500" cy="1815882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 মোঃ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কবির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সহকারী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অধ্যাপক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টিটিসি,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ঢাকা</a:t>
            </a:r>
            <a:endParaRPr lang="bn-IN" sz="2800" b="1" dirty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 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মোঃ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আহসানুল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আরেফিন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চৌধুরী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bn-IN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সহকারি </a:t>
            </a:r>
            <a:r>
              <a:rPr lang="bn-IN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অধ্যাপক, টিটিসি,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পাবনা</a:t>
            </a:r>
            <a:endParaRPr lang="en-US" sz="2800" b="1" dirty="0" smtClean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  <a:p>
            <a:pPr algn="ctr"/>
            <a:r>
              <a:rPr lang="bn-BD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 মির্জা মোঃ দিদারুল আ</a:t>
            </a:r>
            <a:r>
              <a:rPr lang="en-US" sz="2800" b="1" dirty="0" err="1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নাম</a:t>
            </a:r>
            <a:r>
              <a:rPr lang="bn-BD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প্রভাষক</a:t>
            </a:r>
            <a:r>
              <a:rPr lang="bn-BD" sz="2800" b="1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টিটিসি, </a:t>
            </a:r>
            <a:r>
              <a:rPr lang="bn-BD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ঢাকা</a:t>
            </a:r>
            <a:endParaRPr lang="en-US" sz="2800" b="1" dirty="0" smtClean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  <a:p>
            <a:pPr algn="ctr"/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জনাব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মো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.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সাজ্জাদ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হোসেন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খান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প্রভাষক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(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শিক্ষা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),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টিটিসি</a:t>
            </a:r>
            <a:r>
              <a:rPr lang="en-US" sz="2800" b="1" dirty="0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খুলনা</a:t>
            </a:r>
            <a:endParaRPr lang="bn-BD" sz="2800" b="1" dirty="0">
              <a:solidFill>
                <a:prstClr val="black"/>
              </a:solidFill>
              <a:latin typeface="Nikosh" pitchFamily="2" charset="0"/>
              <a:cs typeface="Nikosh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676400"/>
            <a:ext cx="8212282" cy="1200329"/>
          </a:xfrm>
          <a:prstGeom prst="rect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bn-IN" sz="3600" dirty="0" smtClean="0">
                <a:solidFill>
                  <a:srgbClr val="003300"/>
                </a:solidFill>
                <a:latin typeface="Nikosh" pitchFamily="2" charset="0"/>
                <a:cs typeface="Nikosh" pitchFamily="2" charset="0"/>
              </a:rPr>
              <a:t>শিক্ষা মন্ত্রণালয়, মাউশি, এনসিটিবি ও এটুআই-এর সংশ্লিষ্ট কর্মকর্তাবৃন্দ </a:t>
            </a:r>
            <a:endParaRPr lang="en-US" sz="3600" dirty="0">
              <a:solidFill>
                <a:srgbClr val="003300"/>
              </a:solidFill>
              <a:latin typeface="Nikosh" pitchFamily="2" charset="0"/>
              <a:cs typeface="Nikosh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535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Motiar D. Content\Class VI\New folder\les_5- P_4\web-site-desig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49411"/>
            <a:ext cx="4343401" cy="21461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9410"/>
            <a:ext cx="4191000" cy="21461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981200" y="224879"/>
            <a:ext cx="5029200" cy="707886"/>
          </a:xfrm>
          <a:prstGeom prst="rect">
            <a:avLst/>
          </a:prstGeom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ছবিগুলো</a:t>
            </a:r>
            <a:r>
              <a:rPr lang="en-US" sz="4000" b="1" dirty="0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দেখ</a:t>
            </a:r>
            <a:r>
              <a:rPr lang="en-US" sz="4000" b="1" dirty="0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 </a:t>
            </a:r>
            <a:r>
              <a:rPr lang="bn-BD" sz="4000" b="1" dirty="0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ও</a:t>
            </a:r>
            <a:r>
              <a:rPr lang="en-US" sz="4000" b="1" dirty="0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চিন্তা</a:t>
            </a:r>
            <a:r>
              <a:rPr lang="en-US" sz="4000" b="1" dirty="0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Light" pitchFamily="2" charset="0"/>
                <a:cs typeface="NikoshLight" pitchFamily="2" charset="0"/>
              </a:rPr>
              <a:t>কর</a:t>
            </a:r>
            <a:endParaRPr lang="en-US" sz="1600" b="1" dirty="0">
              <a:solidFill>
                <a:schemeClr val="tx1"/>
              </a:solidFill>
              <a:latin typeface="NikoshLight" pitchFamily="2" charset="0"/>
              <a:cs typeface="NikoshLight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00" y="5798916"/>
            <a:ext cx="3352800" cy="707886"/>
          </a:xfrm>
          <a:prstGeom prst="rect">
            <a:avLst/>
          </a:prstGeom>
          <a:ln w="38100">
            <a:solidFill>
              <a:schemeClr val="tx1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ওয়েবসাইট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471993"/>
            <a:ext cx="4343401" cy="2090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471993"/>
            <a:ext cx="4191000" cy="2090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525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:\MOTIAR\Motiar D. Content\Class Viii\Picture\পাঠ ৫৫\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438400"/>
            <a:ext cx="7010400" cy="39624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35225" y="762000"/>
            <a:ext cx="4289274" cy="11079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600" b="1" dirty="0" err="1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ওয়েবসাইট</a:t>
            </a:r>
            <a:endParaRPr lang="en-US" sz="6600" b="1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026" name="Picture 2" descr="E:\Motiar D. Content\Class VI\New folder\les_5- P_4\web-design-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8926">
            <a:off x="2589688" y="2565064"/>
            <a:ext cx="2362200" cy="126986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23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8" name="Rectangle 37"/>
              <p:cNvSpPr/>
              <p:nvPr/>
            </p:nvSpPr>
            <p:spPr>
              <a:xfrm>
                <a:off x="800979" y="2057400"/>
                <a:ext cx="7594876" cy="3276600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bn-BD" sz="28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endParaRPr>
              </a:p>
              <a:p>
                <a:r>
                  <a:rPr lang="bn-BD" sz="3600" dirty="0" smtClean="0">
                    <a:solidFill>
                      <a:srgbClr val="C00000"/>
                    </a:solidFill>
                    <a:latin typeface="NikoshBAN" pitchFamily="2" charset="0"/>
                    <a:cs typeface="NikoshBAN" pitchFamily="2" charset="0"/>
                  </a:rPr>
                  <a:t>এই </a:t>
                </a:r>
                <a:r>
                  <a:rPr lang="bn-BD" sz="3600" dirty="0">
                    <a:solidFill>
                      <a:srgbClr val="C00000"/>
                    </a:solidFill>
                    <a:latin typeface="NikoshBAN" pitchFamily="2" charset="0"/>
                    <a:cs typeface="NikoshBAN" pitchFamily="2" charset="0"/>
                  </a:rPr>
                  <a:t>পাঠ শেষে </a:t>
                </a:r>
                <a:r>
                  <a:rPr lang="bn-BD" sz="3600" dirty="0" smtClean="0">
                    <a:solidFill>
                      <a:srgbClr val="C00000"/>
                    </a:solidFill>
                    <a:latin typeface="NikoshBAN" pitchFamily="2" charset="0"/>
                    <a:cs typeface="NikoshBAN" pitchFamily="2" charset="0"/>
                  </a:rPr>
                  <a:t>শিক্ষার্থীরা</a:t>
                </a:r>
                <a:r>
                  <a:rPr lang="en-US" sz="3600" dirty="0" smtClean="0">
                    <a:solidFill>
                      <a:srgbClr val="C00000"/>
                    </a:solidFill>
                    <a:latin typeface="NikoshBAN" pitchFamily="2" charset="0"/>
                    <a:cs typeface="NikoshBAN" pitchFamily="2" charset="0"/>
                  </a:rPr>
                  <a:t>…</a:t>
                </a:r>
                <a:endParaRPr lang="en-US" sz="1000" dirty="0" smtClean="0">
                  <a:solidFill>
                    <a:srgbClr val="C00000"/>
                  </a:solidFill>
                  <a:latin typeface="NikoshBAN" pitchFamily="2" charset="0"/>
                  <a:cs typeface="NikoshBAN" pitchFamily="2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3200" b="1" i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cs typeface="NikoshBAN" pitchFamily="2" charset="0"/>
                        <a:sym typeface="Wingdings 2" panose="05020102010507070707" pitchFamily="18" charset="2"/>
                      </a:rPr>
                      <m:t>     </m:t>
                    </m:r>
                    <m:r>
                      <a:rPr lang="bn-BD" sz="3200" b="1" i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NikoshBAN" pitchFamily="2" charset="0"/>
                        <a:sym typeface="Wingdings 2" panose="05020102010507070707" pitchFamily="18" charset="2"/>
                      </a:rPr>
                      <m:t> </m:t>
                    </m:r>
                  </m:oMath>
                </a14:m>
                <a:r>
                  <a:rPr lang="en-US" sz="3200" b="1" dirty="0" err="1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ওয়েবসাইটের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ধারণা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ব্যাখ্যা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করতে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BD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পারবে</a:t>
                </a:r>
                <a:r>
                  <a:rPr lang="en-US" sz="32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;</a:t>
                </a:r>
                <a:endParaRPr lang="en-US" sz="32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endParaRPr>
              </a:p>
              <a:p>
                <a:pPr algn="just"/>
                <a:r>
                  <a:rPr lang="en-US" sz="32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  <a:sym typeface="Wingdings 2" panose="05020102010507070707" pitchFamily="18" charset="2"/>
                  </a:rPr>
                  <a:t> 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  <a:sym typeface="Wingdings 2" panose="05020102010507070707" pitchFamily="18" charset="2"/>
                  </a:rPr>
                  <a:t>   </a:t>
                </a:r>
                <a14:m>
                  <m:oMath xmlns:m="http://schemas.openxmlformats.org/officeDocument/2006/math">
                    <m:r>
                      <a:rPr lang="bn-BD" sz="3200" b="1" i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NikoshBAN" pitchFamily="2" charset="0"/>
                        <a:sym typeface="Wingdings 2" panose="05020102010507070707" pitchFamily="18" charset="2"/>
                      </a:rPr>
                      <m:t></m:t>
                    </m:r>
                    <m:r>
                      <m:rPr>
                        <m:nor/>
                      </m:rPr>
                      <a:rPr lang="en-US" sz="3200" b="1" dirty="0">
                        <a:solidFill>
                          <a:srgbClr val="7030A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rPr>
                      <m:t>কয়েকটি ওয়েব</m:t>
                    </m:r>
                  </m:oMath>
                </a14:m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চিহ্নিত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করতে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BD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পারবে</a:t>
                </a:r>
                <a:r>
                  <a:rPr lang="en-US" sz="32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;</a:t>
                </a:r>
              </a:p>
              <a:p>
                <a14:m>
                  <m:oMath xmlns:m="http://schemas.openxmlformats.org/officeDocument/2006/math">
                    <m:r>
                      <a:rPr lang="en-US" sz="3200" b="1" i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/>
                        <a:cs typeface="NikoshBAN" pitchFamily="2" charset="0"/>
                        <a:sym typeface="Wingdings 2" panose="05020102010507070707" pitchFamily="18" charset="2"/>
                      </a:rPr>
                      <m:t>     </m:t>
                    </m:r>
                    <m:r>
                      <a:rPr lang="bn-BD" sz="3200" b="1" i="1" dirty="0" smtClean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cs typeface="NikoshBAN" pitchFamily="2" charset="0"/>
                        <a:sym typeface="Wingdings 2" panose="05020102010507070707" pitchFamily="18" charset="2"/>
                      </a:rPr>
                      <m:t></m:t>
                    </m:r>
                  </m:oMath>
                </a14:m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জনপ্রিয়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কয়েকটি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ওয়েবসাই</a:t>
                </a:r>
                <a:r>
                  <a:rPr lang="bn-BD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টের বর্ণনা দিতে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b="1" dirty="0" err="1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পারবে</a:t>
                </a:r>
                <a:r>
                  <a:rPr lang="en-US" sz="3200" b="1" dirty="0" smtClean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NikoshBAN" pitchFamily="2" charset="0"/>
                    <a:cs typeface="NikoshBAN" pitchFamily="2" charset="0"/>
                  </a:rPr>
                  <a:t>।</a:t>
                </a:r>
                <a:endParaRPr lang="en-US" sz="3200" b="1" dirty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979" y="2057400"/>
                <a:ext cx="7594876" cy="3276600"/>
              </a:xfrm>
              <a:prstGeom prst="rect">
                <a:avLst/>
              </a:prstGeom>
              <a:blipFill rotWithShape="1">
                <a:blip r:embed="rId2"/>
                <a:stretch>
                  <a:fillRect l="-2408" r="-1926"/>
                </a:stretch>
              </a:blipFill>
              <a:ln>
                <a:noFill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32"/>
          <p:cNvGrpSpPr/>
          <p:nvPr/>
        </p:nvGrpSpPr>
        <p:grpSpPr>
          <a:xfrm rot="16200000">
            <a:off x="3975543" y="-628848"/>
            <a:ext cx="964316" cy="3886199"/>
            <a:chOff x="203347" y="240162"/>
            <a:chExt cx="11459562" cy="5591289"/>
          </a:xfrm>
        </p:grpSpPr>
        <p:sp>
          <p:nvSpPr>
            <p:cNvPr id="41" name="Rounded Rectangle 40"/>
            <p:cNvSpPr/>
            <p:nvPr/>
          </p:nvSpPr>
          <p:spPr>
            <a:xfrm>
              <a:off x="203347" y="240162"/>
              <a:ext cx="11158620" cy="5304822"/>
            </a:xfrm>
            <a:prstGeom prst="roundRect">
              <a:avLst/>
            </a:prstGeom>
            <a:noFill/>
            <a:ln w="101600" cmpd="sng">
              <a:solidFill>
                <a:srgbClr val="FF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2" name="Rounded Rectangle 41"/>
            <p:cNvSpPr/>
            <p:nvPr/>
          </p:nvSpPr>
          <p:spPr>
            <a:xfrm>
              <a:off x="303661" y="33510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EBE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403975" y="43004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66CC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4" name="Rounded Rectangle 43"/>
            <p:cNvSpPr/>
            <p:nvPr/>
          </p:nvSpPr>
          <p:spPr>
            <a:xfrm>
              <a:off x="504289" y="526629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FFF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grpSp>
        <p:nvGrpSpPr>
          <p:cNvPr id="3" name="Group 44"/>
          <p:cNvGrpSpPr/>
          <p:nvPr/>
        </p:nvGrpSpPr>
        <p:grpSpPr>
          <a:xfrm>
            <a:off x="609600" y="2209800"/>
            <a:ext cx="8077200" cy="3429000"/>
            <a:chOff x="203347" y="240162"/>
            <a:chExt cx="11459562" cy="5591289"/>
          </a:xfrm>
        </p:grpSpPr>
        <p:sp>
          <p:nvSpPr>
            <p:cNvPr id="46" name="Rounded Rectangle 45"/>
            <p:cNvSpPr/>
            <p:nvPr/>
          </p:nvSpPr>
          <p:spPr>
            <a:xfrm>
              <a:off x="203347" y="240162"/>
              <a:ext cx="11158620" cy="5304822"/>
            </a:xfrm>
            <a:prstGeom prst="roundRect">
              <a:avLst/>
            </a:prstGeom>
            <a:noFill/>
            <a:ln w="101600" cmpd="sng">
              <a:solidFill>
                <a:srgbClr val="FF66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7" name="Rounded Rectangle 46"/>
            <p:cNvSpPr/>
            <p:nvPr/>
          </p:nvSpPr>
          <p:spPr>
            <a:xfrm>
              <a:off x="303661" y="33510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EBE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8" name="Rounded Rectangle 47"/>
            <p:cNvSpPr/>
            <p:nvPr/>
          </p:nvSpPr>
          <p:spPr>
            <a:xfrm>
              <a:off x="403975" y="430043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66CC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49" name="Rounded Rectangle 48"/>
            <p:cNvSpPr/>
            <p:nvPr/>
          </p:nvSpPr>
          <p:spPr>
            <a:xfrm>
              <a:off x="504289" y="526629"/>
              <a:ext cx="11158620" cy="5304822"/>
            </a:xfrm>
            <a:prstGeom prst="roundRect">
              <a:avLst/>
            </a:prstGeom>
            <a:noFill/>
            <a:ln w="101600">
              <a:solidFill>
                <a:srgbClr val="FFFF9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2951376" y="948530"/>
            <a:ext cx="3077493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800" b="1" dirty="0" err="1" smtClean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</a:t>
            </a:r>
            <a:endParaRPr lang="en-US" sz="48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08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7" descr="star_network_topology_ani.gi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4038600"/>
            <a:ext cx="3962400" cy="2666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Content Placeholder 3" descr="8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131615"/>
            <a:ext cx="4038600" cy="26669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Motiar\Desktop\New folder\GPS-satellite-around-Earth-moving-animati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100" y="1112330"/>
            <a:ext cx="2209800" cy="170707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Straight Arrow Connector 9"/>
          <p:cNvCxnSpPr>
            <a:endCxn id="6" idx="3"/>
          </p:cNvCxnSpPr>
          <p:nvPr/>
        </p:nvCxnSpPr>
        <p:spPr>
          <a:xfrm flipV="1">
            <a:off x="2171700" y="2569406"/>
            <a:ext cx="1619018" cy="1562210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 flipV="1">
            <a:off x="5181600" y="2819401"/>
            <a:ext cx="2819400" cy="2133601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2286000" y="2667000"/>
            <a:ext cx="1752600" cy="1600199"/>
          </a:xfrm>
          <a:prstGeom prst="straightConnector1">
            <a:avLst/>
          </a:prstGeom>
          <a:ln w="5715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23999" y="381000"/>
            <a:ext cx="6324601" cy="76944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ইন্টারনেট</a:t>
            </a:r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হল</a:t>
            </a:r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নেটওয়ার্কের</a:t>
            </a:r>
            <a:r>
              <a:rPr lang="en-US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নেটওয়ার্ক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29945" y="4052455"/>
            <a:ext cx="1219200" cy="2285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>
            <a:stCxn id="6" idx="5"/>
          </p:cNvCxnSpPr>
          <p:nvPr/>
        </p:nvCxnSpPr>
        <p:spPr>
          <a:xfrm>
            <a:off x="5353282" y="2569406"/>
            <a:ext cx="2952518" cy="2231194"/>
          </a:xfrm>
          <a:prstGeom prst="straightConnector1">
            <a:avLst/>
          </a:prstGeom>
          <a:ln w="5715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45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415704"/>
            <a:ext cx="7772400" cy="3375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33" name="Group 32"/>
          <p:cNvGrpSpPr/>
          <p:nvPr/>
        </p:nvGrpSpPr>
        <p:grpSpPr>
          <a:xfrm>
            <a:off x="1499855" y="3088173"/>
            <a:ext cx="6310535" cy="1895289"/>
            <a:chOff x="5663403" y="2827976"/>
            <a:chExt cx="5667028" cy="1838129"/>
          </a:xfrm>
        </p:grpSpPr>
        <p:cxnSp>
          <p:nvCxnSpPr>
            <p:cNvPr id="34" name="Straight Connector 33"/>
            <p:cNvCxnSpPr/>
            <p:nvPr/>
          </p:nvCxnSpPr>
          <p:spPr>
            <a:xfrm flipH="1">
              <a:off x="5663403" y="3180601"/>
              <a:ext cx="3312445" cy="1634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flipH="1">
              <a:off x="8975848" y="2861510"/>
              <a:ext cx="849949" cy="30897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9797133" y="2849996"/>
              <a:ext cx="1236242" cy="10064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9695683" y="3431692"/>
              <a:ext cx="1337692" cy="42375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flipH="1">
              <a:off x="9688881" y="3078168"/>
              <a:ext cx="1641550" cy="35248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099950" y="2827976"/>
              <a:ext cx="3230481" cy="2569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 flipV="1">
              <a:off x="8099950" y="2848952"/>
              <a:ext cx="3199121" cy="181715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10876278" y="3336586"/>
              <a:ext cx="422793" cy="132951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6084639" y="3336588"/>
              <a:ext cx="4802152" cy="132951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H="1">
              <a:off x="6099140" y="3595782"/>
              <a:ext cx="2436547" cy="107032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5748074" y="3338663"/>
              <a:ext cx="2843769" cy="2566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/>
          <p:cNvSpPr/>
          <p:nvPr/>
        </p:nvSpPr>
        <p:spPr>
          <a:xfrm>
            <a:off x="1621119" y="3523750"/>
            <a:ext cx="182880" cy="182880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/>
          <p:cNvGrpSpPr/>
          <p:nvPr/>
        </p:nvGrpSpPr>
        <p:grpSpPr>
          <a:xfrm>
            <a:off x="1066800" y="2709488"/>
            <a:ext cx="7086600" cy="2504484"/>
            <a:chOff x="5461314" y="2666320"/>
            <a:chExt cx="6156171" cy="2325060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4842" y="4485178"/>
              <a:ext cx="468596" cy="468596"/>
            </a:xfrm>
            <a:prstGeom prst="rect">
              <a:avLst/>
            </a:prstGeom>
          </p:spPr>
        </p:pic>
        <p:pic>
          <p:nvPicPr>
            <p:cNvPr id="48" name="Picture 4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4093" y="2666320"/>
              <a:ext cx="468596" cy="468596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8857" y="3446432"/>
              <a:ext cx="468596" cy="468596"/>
            </a:xfrm>
            <a:prstGeom prst="rect">
              <a:avLst/>
            </a:prstGeom>
          </p:spPr>
        </p:pic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7453" y="2996753"/>
              <a:ext cx="468596" cy="468596"/>
            </a:xfrm>
            <a:prstGeom prst="rect">
              <a:avLst/>
            </a:prstGeom>
          </p:spPr>
        </p:pic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88881" y="2684956"/>
              <a:ext cx="468596" cy="468596"/>
            </a:xfrm>
            <a:prstGeom prst="rect">
              <a:avLst/>
            </a:prstGeom>
          </p:spPr>
        </p:pic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94118" y="3278667"/>
              <a:ext cx="468596" cy="468596"/>
            </a:xfrm>
            <a:prstGeom prst="rect">
              <a:avLst/>
            </a:prstGeom>
          </p:spPr>
        </p:pic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5746" y="3155832"/>
              <a:ext cx="468596" cy="468596"/>
            </a:xfrm>
            <a:prstGeom prst="rect">
              <a:avLst/>
            </a:prstGeom>
          </p:spPr>
        </p:pic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30475" y="3715827"/>
              <a:ext cx="468596" cy="468596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8889" y="4522784"/>
              <a:ext cx="468596" cy="468596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48889" y="2950376"/>
              <a:ext cx="468596" cy="468596"/>
            </a:xfrm>
            <a:prstGeom prst="rect">
              <a:avLst/>
            </a:prstGeom>
          </p:spPr>
        </p:pic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1314" y="3196350"/>
              <a:ext cx="468596" cy="468596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609600" y="643116"/>
            <a:ext cx="7543800" cy="107721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ইন্টারনেটের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মাধ্যমে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অসংখ্য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একটা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আরেকটার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যুক্ত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করা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হয়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27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15 -0.00556 L 0.3757 -0.0257 L 0.47657 -0.07662 L 0.61754 0.06528 L 0.45851 0.00648 L 0.65452 -0.04167 L 0.27396 -0.07755 L 0.64879 0.17916 L 0.60052 -0.00718 L 0.03681 0.17916 L 0.33125 0.02916 L -0.01215 -0.00556 Z " pathEditMode="relative" rAng="0" ptsTypes="AAAAAAAAAAAA">
                                      <p:cBhvr>
                                        <p:cTn id="23" dur="20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3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743200"/>
            <a:ext cx="7239000" cy="32004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143000" y="381000"/>
            <a:ext cx="6934200" cy="1754326"/>
          </a:xfrm>
          <a:prstGeom prst="rect">
            <a:avLst/>
          </a:prstGeom>
          <a:solidFill>
            <a:srgbClr val="FFCCFF"/>
          </a:solidFill>
          <a:ln>
            <a:solidFill>
              <a:srgbClr val="00206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400" dirty="0" smtClean="0">
                <a:solidFill>
                  <a:schemeClr val="bg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যখন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একাধিক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কম্পিউটার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যুক্ত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হয়ে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তখন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সবাই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নানাভাবে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সুযোগ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গ্রহণ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করতে</a:t>
            </a:r>
            <a:r>
              <a:rPr lang="en-US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চায়</a:t>
            </a:r>
            <a:r>
              <a:rPr lang="bn-BD" sz="32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, আর সবচেয়ে সহজ সুযোগ হল নিজেকে অন্যোর সামনে তুলে ধরা। </a:t>
            </a:r>
            <a:endParaRPr lang="en-US" sz="32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12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721</Words>
  <Application>Microsoft Office PowerPoint</Application>
  <PresentationFormat>On-screen Show (4:3)</PresentationFormat>
  <Paragraphs>126</Paragraphs>
  <Slides>30</Slides>
  <Notes>15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2" baseType="lpstr">
      <vt:lpstr>Office Theme</vt:lpstr>
      <vt:lpstr>Package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</dc:creator>
  <cp:lastModifiedBy>user</cp:lastModifiedBy>
  <cp:revision>83</cp:revision>
  <dcterms:created xsi:type="dcterms:W3CDTF">2015-06-25T01:37:27Z</dcterms:created>
  <dcterms:modified xsi:type="dcterms:W3CDTF">2016-08-10T04:12:16Z</dcterms:modified>
</cp:coreProperties>
</file>